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99" r:id="rId2"/>
    <p:sldId id="374" r:id="rId3"/>
    <p:sldId id="425" r:id="rId4"/>
    <p:sldId id="422" r:id="rId5"/>
    <p:sldId id="384" r:id="rId6"/>
    <p:sldId id="423" r:id="rId7"/>
    <p:sldId id="382" r:id="rId8"/>
    <p:sldId id="377" r:id="rId9"/>
    <p:sldId id="414" r:id="rId10"/>
    <p:sldId id="411" r:id="rId11"/>
    <p:sldId id="380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9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9" autoAdjust="0"/>
    <p:restoredTop sz="72312" autoAdjust="0"/>
  </p:normalViewPr>
  <p:slideViewPr>
    <p:cSldViewPr snapToGrid="0" showGuides="1">
      <p:cViewPr varScale="1">
        <p:scale>
          <a:sx n="89" d="100"/>
          <a:sy n="89" d="100"/>
        </p:scale>
        <p:origin x="101" y="394"/>
      </p:cViewPr>
      <p:guideLst>
        <p:guide orient="horz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9" d="100"/>
          <a:sy n="99" d="100"/>
        </p:scale>
        <p:origin x="-3492" y="-96"/>
      </p:cViewPr>
      <p:guideLst>
        <p:guide orient="horz" pos="2880"/>
        <p:guide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ource Sans Pro" pitchFamily="34" charset="0"/>
                <a:cs typeface="Arial" panose="020B0604020202020204" pitchFamily="34" charset="0"/>
              </a:defRPr>
            </a:lvl1pPr>
          </a:lstStyle>
          <a:p>
            <a:fld id="{49DD4D23-C98A-435E-AE88-9061F8349B0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0033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ource Sans Pro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ource Sans Pro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ource Sans Pro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ource Sans Pro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ource Sans Pro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Apart from the improvements in the previous slide, there are three important new features that review groups can trial.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2619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8967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9738" y="1592419"/>
            <a:ext cx="5106732" cy="810581"/>
          </a:xfrm>
        </p:spPr>
        <p:txBody>
          <a:bodyPr/>
          <a:lstStyle>
            <a:lvl1pPr algn="l">
              <a:lnSpc>
                <a:spcPts val="38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9738" y="2579850"/>
            <a:ext cx="5106732" cy="616950"/>
          </a:xfrm>
        </p:spPr>
        <p:txBody>
          <a:bodyPr/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800" b="1">
                <a:solidFill>
                  <a:schemeClr val="tx2"/>
                </a:solidFill>
                <a:latin typeface="+mj-lt"/>
              </a:defRPr>
            </a:lvl1pPr>
            <a:lvl2pPr marL="3175" indent="0" algn="l">
              <a:lnSpc>
                <a:spcPts val="1900"/>
              </a:lnSpc>
              <a:spcBef>
                <a:spcPts val="0"/>
              </a:spcBef>
              <a:buNone/>
              <a:defRPr sz="1800">
                <a:solidFill>
                  <a:schemeClr val="tx2"/>
                </a:solidFill>
                <a:latin typeface="+mj-lt"/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439739" y="4031119"/>
            <a:ext cx="2147639" cy="6924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ts val="2000"/>
              </a:lnSpc>
            </a:pPr>
            <a:r>
              <a:rPr lang="en-GB" sz="1800" spc="-30" baseline="0" dirty="0">
                <a:solidFill>
                  <a:schemeClr val="tx2"/>
                </a:solidFill>
                <a:latin typeface="+mn-lt"/>
              </a:rPr>
              <a:t>Trusted evidence.</a:t>
            </a:r>
          </a:p>
          <a:p>
            <a:pPr>
              <a:lnSpc>
                <a:spcPts val="2000"/>
              </a:lnSpc>
            </a:pPr>
            <a:r>
              <a:rPr lang="en-GB" sz="1800" spc="-30" baseline="0" dirty="0">
                <a:solidFill>
                  <a:schemeClr val="tx2"/>
                </a:solidFill>
                <a:latin typeface="+mn-lt"/>
              </a:rPr>
              <a:t>Informed decisions.</a:t>
            </a:r>
          </a:p>
          <a:p>
            <a:pPr>
              <a:lnSpc>
                <a:spcPts val="2000"/>
              </a:lnSpc>
            </a:pPr>
            <a:r>
              <a:rPr lang="en-GB" sz="1800" spc="-30" baseline="0" dirty="0">
                <a:solidFill>
                  <a:schemeClr val="bg2"/>
                </a:solidFill>
                <a:latin typeface="+mn-lt"/>
              </a:rPr>
              <a:t>Better health.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101" y="0"/>
            <a:ext cx="3056900" cy="5143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67824A-CB0A-FB4D-954B-7D8B902BFE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38" y="331883"/>
            <a:ext cx="2059947" cy="42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279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439738" y="1674000"/>
            <a:ext cx="6715274" cy="2862000"/>
          </a:xfrm>
          <a:solidFill>
            <a:schemeClr val="accent5"/>
          </a:solidFill>
        </p:spPr>
        <p:txBody>
          <a:bodyPr lIns="216000" tIns="108000"/>
          <a:lstStyle>
            <a:lvl1pPr marL="0" indent="0"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39738" y="4622006"/>
            <a:ext cx="6715274" cy="280988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5458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738" y="901800"/>
            <a:ext cx="8203678" cy="345600"/>
          </a:xfrm>
        </p:spPr>
        <p:txBody>
          <a:bodyPr anchor="t" anchorCtr="0"/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39738" y="4622006"/>
            <a:ext cx="8280033" cy="280988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9C2A90-B71F-B045-8A9E-C05810EE6F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38" y="331883"/>
            <a:ext cx="1492611" cy="30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200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7435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  <a:solidFill>
            <a:schemeClr val="accent5"/>
          </a:solidFill>
        </p:spPr>
        <p:txBody>
          <a:bodyPr lIns="432000" tIns="324000"/>
          <a:lstStyle>
            <a:lvl1pPr marL="0" indent="0"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Insert image here</a:t>
            </a:r>
          </a:p>
        </p:txBody>
      </p:sp>
    </p:spTree>
    <p:extLst>
      <p:ext uri="{BB962C8B-B14F-4D97-AF65-F5344CB8AC3E}">
        <p14:creationId xmlns:p14="http://schemas.microsoft.com/office/powerpoint/2010/main" val="16719856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vider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9738" y="1722019"/>
            <a:ext cx="5253570" cy="421781"/>
          </a:xfrm>
        </p:spPr>
        <p:txBody>
          <a:bodyPr anchor="t" anchorCtr="0"/>
          <a:lstStyle>
            <a:lvl1pPr algn="l">
              <a:lnSpc>
                <a:spcPts val="38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9739" y="2137050"/>
            <a:ext cx="4934151" cy="1561950"/>
          </a:xfrm>
        </p:spPr>
        <p:txBody>
          <a:bodyPr/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3175" indent="0" algn="l">
              <a:lnSpc>
                <a:spcPts val="1900"/>
              </a:lnSpc>
              <a:spcBef>
                <a:spcPts val="0"/>
              </a:spcBef>
              <a:buNone/>
              <a:defRPr sz="1800">
                <a:solidFill>
                  <a:schemeClr val="tx2"/>
                </a:solidFill>
                <a:latin typeface="+mj-lt"/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286" y="0"/>
            <a:ext cx="3183715" cy="5143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852C230-B1F9-FE4A-B54E-3FAD1C52F3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38" y="331883"/>
            <a:ext cx="1492611" cy="30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465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vider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9738" y="1722019"/>
            <a:ext cx="5073360" cy="421781"/>
          </a:xfrm>
        </p:spPr>
        <p:txBody>
          <a:bodyPr anchor="t" anchorCtr="0"/>
          <a:lstStyle>
            <a:lvl1pPr algn="l">
              <a:lnSpc>
                <a:spcPts val="38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9739" y="2137050"/>
            <a:ext cx="4764898" cy="1648350"/>
          </a:xfrm>
        </p:spPr>
        <p:txBody>
          <a:bodyPr/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3175" indent="0" algn="l">
              <a:lnSpc>
                <a:spcPts val="1900"/>
              </a:lnSpc>
              <a:spcBef>
                <a:spcPts val="0"/>
              </a:spcBef>
              <a:buNone/>
              <a:defRPr sz="1800">
                <a:solidFill>
                  <a:schemeClr val="tx2"/>
                </a:solidFill>
                <a:latin typeface="+mj-lt"/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588" y="-291"/>
            <a:ext cx="2430476" cy="5143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B9676C6-A93A-F64A-9FFF-7F3A08421CD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38" y="331883"/>
            <a:ext cx="1492611" cy="30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9715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3440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9738" y="1592419"/>
            <a:ext cx="4933196" cy="810581"/>
          </a:xfrm>
        </p:spPr>
        <p:txBody>
          <a:bodyPr/>
          <a:lstStyle>
            <a:lvl1pPr algn="l">
              <a:lnSpc>
                <a:spcPts val="38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9738" y="2579850"/>
            <a:ext cx="4933196" cy="616950"/>
          </a:xfrm>
        </p:spPr>
        <p:txBody>
          <a:bodyPr/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800" b="1">
                <a:solidFill>
                  <a:schemeClr val="tx2"/>
                </a:solidFill>
                <a:latin typeface="+mj-lt"/>
              </a:defRPr>
            </a:lvl1pPr>
            <a:lvl2pPr marL="3175" indent="0" algn="l">
              <a:lnSpc>
                <a:spcPts val="1900"/>
              </a:lnSpc>
              <a:spcBef>
                <a:spcPts val="0"/>
              </a:spcBef>
              <a:buNone/>
              <a:defRPr sz="1800">
                <a:solidFill>
                  <a:schemeClr val="tx2"/>
                </a:solidFill>
                <a:latin typeface="+mj-lt"/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439739" y="4011096"/>
            <a:ext cx="2147639" cy="6924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ts val="2000"/>
              </a:lnSpc>
            </a:pPr>
            <a:r>
              <a:rPr lang="en-GB" sz="1800" spc="-30" baseline="0" dirty="0">
                <a:solidFill>
                  <a:schemeClr val="tx2"/>
                </a:solidFill>
                <a:latin typeface="+mn-lt"/>
              </a:rPr>
              <a:t>Trusted evidence.</a:t>
            </a:r>
          </a:p>
          <a:p>
            <a:pPr>
              <a:lnSpc>
                <a:spcPts val="2000"/>
              </a:lnSpc>
            </a:pPr>
            <a:r>
              <a:rPr lang="en-GB" sz="1800" spc="-30" baseline="0" dirty="0">
                <a:solidFill>
                  <a:schemeClr val="tx2"/>
                </a:solidFill>
                <a:latin typeface="+mn-lt"/>
              </a:rPr>
              <a:t>Informed decisions.</a:t>
            </a:r>
          </a:p>
          <a:p>
            <a:pPr>
              <a:lnSpc>
                <a:spcPts val="2000"/>
              </a:lnSpc>
            </a:pPr>
            <a:r>
              <a:rPr lang="en-GB" sz="1800" spc="-30" baseline="0" dirty="0">
                <a:solidFill>
                  <a:schemeClr val="bg2"/>
                </a:solidFill>
                <a:latin typeface="+mn-lt"/>
              </a:rPr>
              <a:t>Better health.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146" y="-291"/>
            <a:ext cx="2523918" cy="5143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10588E-DA59-D041-B6AE-9AE00978B96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38" y="331883"/>
            <a:ext cx="2059947" cy="42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236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439739" y="4024445"/>
            <a:ext cx="2147639" cy="6924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ts val="2000"/>
              </a:lnSpc>
            </a:pPr>
            <a:r>
              <a:rPr lang="en-GB" sz="1800" spc="-30" baseline="0" dirty="0">
                <a:solidFill>
                  <a:schemeClr val="tx2"/>
                </a:solidFill>
                <a:latin typeface="+mn-lt"/>
              </a:rPr>
              <a:t>Trusted evidence.</a:t>
            </a:r>
          </a:p>
          <a:p>
            <a:pPr>
              <a:lnSpc>
                <a:spcPts val="2000"/>
              </a:lnSpc>
            </a:pPr>
            <a:r>
              <a:rPr lang="en-GB" sz="1800" spc="-30" baseline="0" dirty="0">
                <a:solidFill>
                  <a:schemeClr val="tx2"/>
                </a:solidFill>
                <a:latin typeface="+mn-lt"/>
              </a:rPr>
              <a:t>Informed decisions.</a:t>
            </a:r>
          </a:p>
          <a:p>
            <a:pPr>
              <a:lnSpc>
                <a:spcPts val="2000"/>
              </a:lnSpc>
            </a:pPr>
            <a:r>
              <a:rPr lang="en-GB" sz="1800" spc="-30" baseline="0" dirty="0">
                <a:solidFill>
                  <a:schemeClr val="bg2"/>
                </a:solidFill>
                <a:latin typeface="+mn-lt"/>
              </a:rPr>
              <a:t>Better health.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3924000" y="0"/>
            <a:ext cx="5220000" cy="5143500"/>
          </a:xfrm>
          <a:prstGeom prst="rect">
            <a:avLst/>
          </a:prstGeom>
          <a:solidFill>
            <a:schemeClr val="tx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8930" y="1473619"/>
            <a:ext cx="4165069" cy="810581"/>
          </a:xfrm>
        </p:spPr>
        <p:txBody>
          <a:bodyPr/>
          <a:lstStyle>
            <a:lvl1pPr algn="l">
              <a:lnSpc>
                <a:spcPts val="38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5360" y="2876850"/>
            <a:ext cx="3869039" cy="616950"/>
          </a:xfrm>
        </p:spPr>
        <p:txBody>
          <a:bodyPr/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800" b="1">
                <a:solidFill>
                  <a:schemeClr val="bg1"/>
                </a:solidFill>
                <a:latin typeface="+mj-lt"/>
              </a:defRPr>
            </a:lvl1pPr>
            <a:lvl2pPr marL="3175" indent="0" algn="l">
              <a:lnSpc>
                <a:spcPts val="19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08" b="16524"/>
          <a:stretch/>
        </p:blipFill>
        <p:spPr>
          <a:xfrm>
            <a:off x="2331009" y="0"/>
            <a:ext cx="2352930" cy="5143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4E13B2-8525-AB49-937A-6AD72841F6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23" y="423910"/>
            <a:ext cx="2059947" cy="42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355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v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9738" y="1864810"/>
            <a:ext cx="4464000" cy="810581"/>
          </a:xfrm>
        </p:spPr>
        <p:txBody>
          <a:bodyPr/>
          <a:lstStyle>
            <a:lvl1pPr algn="l">
              <a:lnSpc>
                <a:spcPts val="38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9738" y="2738841"/>
            <a:ext cx="4464000" cy="616950"/>
          </a:xfrm>
        </p:spPr>
        <p:txBody>
          <a:bodyPr/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800" b="1">
                <a:solidFill>
                  <a:schemeClr val="tx2"/>
                </a:solidFill>
                <a:latin typeface="+mj-lt"/>
              </a:defRPr>
            </a:lvl1pPr>
            <a:lvl2pPr marL="3175" indent="0" algn="l">
              <a:lnSpc>
                <a:spcPts val="1900"/>
              </a:lnSpc>
              <a:spcBef>
                <a:spcPts val="0"/>
              </a:spcBef>
              <a:buNone/>
              <a:defRPr sz="1800">
                <a:solidFill>
                  <a:schemeClr val="tx2"/>
                </a:solidFill>
                <a:latin typeface="+mj-lt"/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439739" y="4031119"/>
            <a:ext cx="2147639" cy="6924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ts val="2000"/>
              </a:lnSpc>
            </a:pPr>
            <a:r>
              <a:rPr lang="en-GB" sz="1800" spc="-30" baseline="0" dirty="0">
                <a:solidFill>
                  <a:schemeClr val="tx2"/>
                </a:solidFill>
                <a:latin typeface="+mn-lt"/>
              </a:rPr>
              <a:t>Trusted evidence.</a:t>
            </a:r>
          </a:p>
          <a:p>
            <a:pPr>
              <a:lnSpc>
                <a:spcPts val="2000"/>
              </a:lnSpc>
            </a:pPr>
            <a:r>
              <a:rPr lang="en-GB" sz="1800" spc="-30" baseline="0" dirty="0">
                <a:solidFill>
                  <a:schemeClr val="tx2"/>
                </a:solidFill>
                <a:latin typeface="+mn-lt"/>
              </a:rPr>
              <a:t>Informed decisions.</a:t>
            </a:r>
          </a:p>
          <a:p>
            <a:pPr>
              <a:lnSpc>
                <a:spcPts val="2000"/>
              </a:lnSpc>
            </a:pPr>
            <a:r>
              <a:rPr lang="en-GB" sz="1800" spc="-30" baseline="0" dirty="0">
                <a:solidFill>
                  <a:schemeClr val="bg2"/>
                </a:solidFill>
                <a:latin typeface="+mn-lt"/>
              </a:rPr>
              <a:t>Better health.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817" y="0"/>
            <a:ext cx="3436207" cy="5143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DC0388-B573-F440-8482-377441127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38" y="331883"/>
            <a:ext cx="2059947" cy="42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716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215918"/>
            <a:ext cx="9144000" cy="2927582"/>
          </a:xfrm>
          <a:solidFill>
            <a:schemeClr val="accent5"/>
          </a:solidFill>
        </p:spPr>
        <p:txBody>
          <a:bodyPr lIns="432000" tIns="108000"/>
          <a:lstStyle>
            <a:lvl1pPr marL="0" indent="0"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9738" y="1223085"/>
            <a:ext cx="4692916" cy="810581"/>
          </a:xfrm>
        </p:spPr>
        <p:txBody>
          <a:bodyPr/>
          <a:lstStyle>
            <a:lvl1pPr algn="l">
              <a:lnSpc>
                <a:spcPts val="38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28800" y="1259550"/>
            <a:ext cx="3326400" cy="616950"/>
          </a:xfrm>
        </p:spPr>
        <p:txBody>
          <a:bodyPr/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800" b="1">
                <a:solidFill>
                  <a:schemeClr val="tx2"/>
                </a:solidFill>
                <a:latin typeface="+mj-lt"/>
              </a:defRPr>
            </a:lvl1pPr>
            <a:lvl2pPr marL="3175" indent="0" algn="l">
              <a:lnSpc>
                <a:spcPts val="1900"/>
              </a:lnSpc>
              <a:spcBef>
                <a:spcPts val="0"/>
              </a:spcBef>
              <a:buNone/>
              <a:defRPr sz="1800">
                <a:solidFill>
                  <a:schemeClr val="tx2"/>
                </a:solidFill>
                <a:latin typeface="+mj-lt"/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E78C66-D178-154F-BB6F-AEC49EADF6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38" y="331883"/>
            <a:ext cx="2059947" cy="42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04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Sm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9737" y="2024419"/>
            <a:ext cx="4499357" cy="810581"/>
          </a:xfrm>
        </p:spPr>
        <p:txBody>
          <a:bodyPr/>
          <a:lstStyle>
            <a:lvl1pPr algn="l">
              <a:lnSpc>
                <a:spcPts val="38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9737" y="2968650"/>
            <a:ext cx="4499357" cy="616950"/>
          </a:xfrm>
        </p:spPr>
        <p:txBody>
          <a:bodyPr/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800" b="1">
                <a:solidFill>
                  <a:schemeClr val="tx2"/>
                </a:solidFill>
                <a:latin typeface="+mj-lt"/>
              </a:defRPr>
            </a:lvl1pPr>
            <a:lvl2pPr marL="3175" indent="0" algn="l">
              <a:lnSpc>
                <a:spcPts val="1900"/>
              </a:lnSpc>
              <a:spcBef>
                <a:spcPts val="0"/>
              </a:spcBef>
              <a:buNone/>
              <a:defRPr sz="1800">
                <a:solidFill>
                  <a:schemeClr val="tx2"/>
                </a:solidFill>
                <a:latin typeface="+mj-lt"/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439739" y="4044469"/>
            <a:ext cx="2147639" cy="6924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ts val="2000"/>
              </a:lnSpc>
            </a:pPr>
            <a:r>
              <a:rPr lang="en-GB" sz="1800" spc="-30" baseline="0" dirty="0">
                <a:solidFill>
                  <a:schemeClr val="tx2"/>
                </a:solidFill>
                <a:latin typeface="+mn-lt"/>
              </a:rPr>
              <a:t>Trusted evidence.</a:t>
            </a:r>
          </a:p>
          <a:p>
            <a:pPr>
              <a:lnSpc>
                <a:spcPts val="2000"/>
              </a:lnSpc>
            </a:pPr>
            <a:r>
              <a:rPr lang="en-GB" sz="1800" spc="-30" baseline="0" dirty="0">
                <a:solidFill>
                  <a:schemeClr val="tx2"/>
                </a:solidFill>
                <a:latin typeface="+mn-lt"/>
              </a:rPr>
              <a:t>Informed decisions.</a:t>
            </a:r>
          </a:p>
          <a:p>
            <a:pPr>
              <a:lnSpc>
                <a:spcPts val="2000"/>
              </a:lnSpc>
            </a:pPr>
            <a:r>
              <a:rPr lang="en-GB" sz="1800" spc="-30" baseline="0" dirty="0">
                <a:solidFill>
                  <a:schemeClr val="bg2"/>
                </a:solidFill>
                <a:latin typeface="+mn-lt"/>
              </a:rPr>
              <a:t>Better health.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63"/>
          <a:stretch/>
        </p:blipFill>
        <p:spPr>
          <a:xfrm>
            <a:off x="6067077" y="0"/>
            <a:ext cx="2587928" cy="5143500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5259468" y="1052632"/>
            <a:ext cx="3884531" cy="2538000"/>
          </a:xfrm>
          <a:solidFill>
            <a:schemeClr val="accent5"/>
          </a:solidFill>
        </p:spPr>
        <p:txBody>
          <a:bodyPr lIns="432000" tIns="108000"/>
          <a:lstStyle>
            <a:lvl1pPr marL="0" indent="0"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Insert image here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7905B5-4B08-B04A-AA25-3FCDF3A239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38" y="331883"/>
            <a:ext cx="2059947" cy="42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529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arge Imag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876500"/>
            <a:ext cx="9144000" cy="3267000"/>
          </a:xfrm>
          <a:solidFill>
            <a:schemeClr val="accent5"/>
          </a:solidFill>
        </p:spPr>
        <p:txBody>
          <a:bodyPr lIns="432000" tIns="108000"/>
          <a:lstStyle>
            <a:lvl1pPr marL="0" indent="0"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Insert image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9738" y="2564419"/>
            <a:ext cx="4464000" cy="810581"/>
          </a:xfrm>
        </p:spPr>
        <p:txBody>
          <a:bodyPr/>
          <a:lstStyle>
            <a:lvl1pPr algn="l">
              <a:lnSpc>
                <a:spcPts val="38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9738" y="3470850"/>
            <a:ext cx="3326400" cy="616950"/>
          </a:xfrm>
        </p:spPr>
        <p:txBody>
          <a:bodyPr/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800" b="1">
                <a:solidFill>
                  <a:schemeClr val="tx2"/>
                </a:solidFill>
                <a:latin typeface="+mj-lt"/>
              </a:defRPr>
            </a:lvl1pPr>
            <a:lvl2pPr marL="3175" indent="0" algn="l">
              <a:lnSpc>
                <a:spcPts val="1900"/>
              </a:lnSpc>
              <a:spcBef>
                <a:spcPts val="0"/>
              </a:spcBef>
              <a:buNone/>
              <a:defRPr sz="1800">
                <a:solidFill>
                  <a:schemeClr val="tx2"/>
                </a:solidFill>
                <a:latin typeface="+mj-lt"/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9C752A-0A9B-5D48-8078-431ADC150A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38" y="331883"/>
            <a:ext cx="2059947" cy="42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303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083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0511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9737" y="988200"/>
            <a:ext cx="6715275" cy="47462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9737" y="1706400"/>
            <a:ext cx="6715275" cy="2932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480" y="0"/>
            <a:ext cx="1588520" cy="5143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701975D-2F98-114B-8B52-2F038D1A7C75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38" y="331883"/>
            <a:ext cx="1492611" cy="30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06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50" r:id="rId8"/>
    <p:sldLayoutId id="2147483656" r:id="rId9"/>
    <p:sldLayoutId id="2147483664" r:id="rId10"/>
    <p:sldLayoutId id="2147483657" r:id="rId11"/>
    <p:sldLayoutId id="2147483654" r:id="rId12"/>
    <p:sldLayoutId id="2147483665" r:id="rId13"/>
    <p:sldLayoutId id="2147483666" r:id="rId14"/>
    <p:sldLayoutId id="2147483667" r:id="rId15"/>
    <p:sldLayoutId id="2147483655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 spc="-4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1134"/>
        </a:spcBef>
        <a:spcAft>
          <a:spcPts val="0"/>
        </a:spcAft>
        <a:buClr>
          <a:schemeClr val="bg2"/>
        </a:buClr>
        <a:buFont typeface="Arial" pitchFamily="34" charset="0"/>
        <a:buNone/>
        <a:defRPr sz="2000" kern="1200" spc="-20" baseline="0">
          <a:solidFill>
            <a:schemeClr val="tx2"/>
          </a:solidFill>
          <a:latin typeface="+mj-lt"/>
          <a:ea typeface="+mn-ea"/>
          <a:cs typeface="+mn-cs"/>
        </a:defRPr>
      </a:lvl1pPr>
      <a:lvl2pPr marL="179388" indent="-179388" algn="l" defTabSz="914400" rtl="0" eaLnBrk="1" latinLnBrk="0" hangingPunct="1">
        <a:spcBef>
          <a:spcPts val="1134"/>
        </a:spcBef>
        <a:spcAft>
          <a:spcPts val="0"/>
        </a:spcAft>
        <a:buClr>
          <a:schemeClr val="bg2"/>
        </a:buClr>
        <a:buFont typeface="Arial" pitchFamily="34" charset="0"/>
        <a:buChar char="•"/>
        <a:defRPr sz="2000" kern="1200" spc="-20" baseline="0">
          <a:solidFill>
            <a:schemeClr val="tx2"/>
          </a:solidFill>
          <a:latin typeface="+mj-lt"/>
          <a:ea typeface="+mn-ea"/>
          <a:cs typeface="+mn-cs"/>
        </a:defRPr>
      </a:lvl2pPr>
      <a:lvl3pPr marL="388938" indent="-158750" algn="l" defTabSz="914400" rtl="0" eaLnBrk="1" latinLnBrk="0" hangingPunct="1">
        <a:spcBef>
          <a:spcPts val="567"/>
        </a:spcBef>
        <a:buClr>
          <a:schemeClr val="bg2"/>
        </a:buClr>
        <a:buFont typeface="Source Sans Pro" pitchFamily="34" charset="0"/>
        <a:buChar char="–"/>
        <a:defRPr sz="1800" kern="1200" spc="-20" baseline="0">
          <a:solidFill>
            <a:schemeClr val="tx2"/>
          </a:solidFill>
          <a:latin typeface="+mj-lt"/>
          <a:ea typeface="+mn-ea"/>
          <a:cs typeface="+mn-cs"/>
        </a:defRPr>
      </a:lvl3pPr>
      <a:lvl4pPr marL="612775" indent="-195263" algn="l" defTabSz="914400" rtl="0" eaLnBrk="1" latinLnBrk="0" hangingPunct="1">
        <a:spcBef>
          <a:spcPts val="567"/>
        </a:spcBef>
        <a:buClr>
          <a:schemeClr val="bg2"/>
        </a:buClr>
        <a:buFont typeface="Arial" pitchFamily="34" charset="0"/>
        <a:buChar char="•"/>
        <a:defRPr sz="1800" kern="1200" spc="-20" baseline="0">
          <a:solidFill>
            <a:schemeClr val="tx2"/>
          </a:solidFill>
          <a:latin typeface="+mj-lt"/>
          <a:ea typeface="+mn-ea"/>
          <a:cs typeface="+mn-cs"/>
        </a:defRPr>
      </a:lvl4pPr>
      <a:lvl5pPr marL="849313" indent="-187325" algn="l" defTabSz="914400" rtl="0" eaLnBrk="1" latinLnBrk="0" hangingPunct="1">
        <a:spcBef>
          <a:spcPts val="567"/>
        </a:spcBef>
        <a:buClr>
          <a:schemeClr val="bg2"/>
        </a:buClr>
        <a:buFont typeface="Source Sans Pro" pitchFamily="34" charset="0"/>
        <a:buChar char="–"/>
        <a:defRPr sz="1800" kern="1200" spc="-20" baseline="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4431D4-CD08-4A7A-9020-AF44843157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Report Q4 2020</a:t>
            </a:r>
            <a:endParaRPr lang="en-GB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7A3EEEC-B931-43E2-B51E-CCB4C432E3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9738" y="2377346"/>
            <a:ext cx="4934151" cy="1561950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sv-SE" dirty="0"/>
              <a:t>Adoption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v-SE" dirty="0"/>
              <a:t>Support and training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v-SE" dirty="0"/>
              <a:t>Process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v-SE" dirty="0"/>
              <a:t>Development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v-SE" dirty="0"/>
              <a:t>Capacity for Q4</a:t>
            </a:r>
          </a:p>
          <a:p>
            <a:endParaRPr lang="sv-SE" dirty="0"/>
          </a:p>
          <a:p>
            <a:endParaRPr lang="sv-SE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8378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1336CD6-4D6C-4733-9F15-A529C2DAE764}"/>
              </a:ext>
            </a:extLst>
          </p:cNvPr>
          <p:cNvSpPr txBox="1"/>
          <p:nvPr/>
        </p:nvSpPr>
        <p:spPr>
          <a:xfrm>
            <a:off x="3676261" y="4536624"/>
            <a:ext cx="20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Q2 2020</a:t>
            </a:r>
            <a:endParaRPr lang="en-GB" dirty="0"/>
          </a:p>
        </p:txBody>
      </p:sp>
      <p:pic>
        <p:nvPicPr>
          <p:cNvPr id="3" name="Picture 2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966B88E6-F84B-4875-BF4E-CFB30CF61B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46"/>
            <a:ext cx="7989709" cy="48808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30BA9B-FC2B-46B9-8485-81A32EC5075F}"/>
              </a:ext>
            </a:extLst>
          </p:cNvPr>
          <p:cNvSpPr txBox="1"/>
          <p:nvPr/>
        </p:nvSpPr>
        <p:spPr>
          <a:xfrm>
            <a:off x="1154291" y="4285209"/>
            <a:ext cx="56625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/>
              <a:t>Q2 2020 </a:t>
            </a:r>
            <a:br>
              <a:rPr lang="sv-SE" dirty="0"/>
            </a:br>
            <a:r>
              <a:rPr lang="sv-SE" sz="1600" dirty="0"/>
              <a:t>(Q2 was 2 weeks longer due to summer holidays)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14463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8EB9F8-8F4C-45F4-8ED1-D98E9487FE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5FE869EB-96F0-43C6-A6A3-56292D3778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3"/>
          <a:stretch/>
        </p:blipFill>
        <p:spPr>
          <a:xfrm>
            <a:off x="96663" y="159812"/>
            <a:ext cx="8607599" cy="49836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5521CD-3943-4FC7-9416-192E6B70D33E}"/>
              </a:ext>
            </a:extLst>
          </p:cNvPr>
          <p:cNvSpPr txBox="1"/>
          <p:nvPr/>
        </p:nvSpPr>
        <p:spPr>
          <a:xfrm>
            <a:off x="3676261" y="4536624"/>
            <a:ext cx="20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Q1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3985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7590C22-413B-4245-8430-BF5510073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Adoption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F0D6C6C-4A5C-4111-8C9D-09D35BE679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725" t="19213" r="2677" b="10551"/>
          <a:stretch/>
        </p:blipFill>
        <p:spPr>
          <a:xfrm>
            <a:off x="339253" y="1435736"/>
            <a:ext cx="6638400" cy="3612600"/>
          </a:xfrm>
          <a:prstGeom prst="rect">
            <a:avLst/>
          </a:prstGeom>
          <a:ln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972AF03-26B0-4832-9FAD-F891169DA291}"/>
              </a:ext>
            </a:extLst>
          </p:cNvPr>
          <p:cNvSpPr/>
          <p:nvPr/>
        </p:nvSpPr>
        <p:spPr>
          <a:xfrm>
            <a:off x="5865707" y="3041227"/>
            <a:ext cx="257386" cy="2844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AB461D-C9BE-4F3F-9326-AADCDC57E24F}"/>
              </a:ext>
            </a:extLst>
          </p:cNvPr>
          <p:cNvSpPr txBox="1"/>
          <p:nvPr/>
        </p:nvSpPr>
        <p:spPr>
          <a:xfrm>
            <a:off x="4232319" y="2883385"/>
            <a:ext cx="163338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/>
              <a:t>Activity in RevMan Web passes activity in RevMan 5 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999443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F7E9C-CEDB-4B06-AE08-2ADAF3CB7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484" y="1324630"/>
            <a:ext cx="5633259" cy="474629"/>
          </a:xfrm>
        </p:spPr>
        <p:txBody>
          <a:bodyPr/>
          <a:lstStyle/>
          <a:p>
            <a:r>
              <a:rPr lang="sv-SE" dirty="0"/>
              <a:t>Editorial teams now active in RevMan Web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692622-37FD-460C-8BE6-E7A3476C8B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30" t="8033" r="2438" b="10585"/>
          <a:stretch/>
        </p:blipFill>
        <p:spPr>
          <a:xfrm>
            <a:off x="422484" y="1799259"/>
            <a:ext cx="6343027" cy="309128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77F25CD-60E3-45EC-BB4D-A9E114CF1572}"/>
              </a:ext>
            </a:extLst>
          </p:cNvPr>
          <p:cNvSpPr/>
          <p:nvPr/>
        </p:nvSpPr>
        <p:spPr>
          <a:xfrm>
            <a:off x="1250066" y="3900668"/>
            <a:ext cx="1941708" cy="879676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B896619-F0D3-435B-BEBF-685FA19C510A}"/>
              </a:ext>
            </a:extLst>
          </p:cNvPr>
          <p:cNvCxnSpPr/>
          <p:nvPr/>
        </p:nvCxnSpPr>
        <p:spPr>
          <a:xfrm>
            <a:off x="995969" y="3067455"/>
            <a:ext cx="508194" cy="69874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8790A9B-CAE8-4ECA-A25A-3264D7D81C35}"/>
              </a:ext>
            </a:extLst>
          </p:cNvPr>
          <p:cNvSpPr txBox="1"/>
          <p:nvPr/>
        </p:nvSpPr>
        <p:spPr>
          <a:xfrm>
            <a:off x="4722107" y="3971174"/>
            <a:ext cx="20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Q4 2020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679B80-BDB8-405C-BFCF-F5EEA8F0484D}"/>
              </a:ext>
            </a:extLst>
          </p:cNvPr>
          <p:cNvSpPr txBox="1"/>
          <p:nvPr/>
        </p:nvSpPr>
        <p:spPr>
          <a:xfrm>
            <a:off x="2156604" y="4086828"/>
            <a:ext cx="7936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dirty="0"/>
              <a:t>(+26)</a:t>
            </a:r>
            <a:endParaRPr lang="en-GB" sz="20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799375-B3A6-481C-BC0B-1C8EE1A4D2B7}"/>
              </a:ext>
            </a:extLst>
          </p:cNvPr>
          <p:cNvSpPr txBox="1"/>
          <p:nvPr/>
        </p:nvSpPr>
        <p:spPr>
          <a:xfrm>
            <a:off x="2386299" y="2423551"/>
            <a:ext cx="1207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(+1471)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72942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87D2D-F8E9-4CBB-B41F-583C6B6F6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Use of new features in RMW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774BB0-4CFA-459F-9875-C520B1D100F4}"/>
              </a:ext>
            </a:extLst>
          </p:cNvPr>
          <p:cNvSpPr txBox="1"/>
          <p:nvPr/>
        </p:nvSpPr>
        <p:spPr>
          <a:xfrm>
            <a:off x="439737" y="1774613"/>
            <a:ext cx="6387253" cy="2828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134"/>
              </a:spcBef>
              <a:buClr>
                <a:schemeClr val="bg2"/>
              </a:buClr>
            </a:pPr>
            <a:r>
              <a:rPr lang="sv-SE" sz="1600" spc="-20" dirty="0">
                <a:solidFill>
                  <a:schemeClr val="tx2"/>
                </a:solidFill>
                <a:latin typeface="+mj-lt"/>
              </a:rPr>
              <a:t>More reviews are only editable in RevMan Web:</a:t>
            </a:r>
          </a:p>
          <a:p>
            <a:pPr marL="285750" indent="-285750">
              <a:spcBef>
                <a:spcPts val="1134"/>
              </a:spcBef>
              <a:buClr>
                <a:schemeClr val="bg2"/>
              </a:buClr>
              <a:buFont typeface="Wingdings" panose="05000000000000000000" pitchFamily="2" charset="2"/>
              <a:buChar char="v"/>
            </a:pPr>
            <a:r>
              <a:rPr lang="sv-SE" sz="1600" spc="-20" dirty="0">
                <a:solidFill>
                  <a:schemeClr val="tx2"/>
                </a:solidFill>
                <a:latin typeface="+mj-lt"/>
              </a:rPr>
              <a:t>GRADEpro integration:  37 (+17) reviews</a:t>
            </a:r>
          </a:p>
          <a:p>
            <a:pPr marL="285750" indent="-285750">
              <a:spcBef>
                <a:spcPts val="1134"/>
              </a:spcBef>
              <a:buClr>
                <a:schemeClr val="bg2"/>
              </a:buClr>
              <a:buFont typeface="Wingdings" panose="05000000000000000000" pitchFamily="2" charset="2"/>
              <a:buChar char="v"/>
            </a:pPr>
            <a:r>
              <a:rPr lang="sv-SE" sz="1600" spc="-20" dirty="0">
                <a:solidFill>
                  <a:schemeClr val="tx2"/>
                </a:solidFill>
                <a:latin typeface="+mj-lt"/>
              </a:rPr>
              <a:t>RoB 2: 23 (+ 10) reviews</a:t>
            </a:r>
          </a:p>
          <a:p>
            <a:pPr marL="285750" indent="-285750">
              <a:spcBef>
                <a:spcPts val="1134"/>
              </a:spcBef>
              <a:buClr>
                <a:schemeClr val="bg2"/>
              </a:buClr>
              <a:buFont typeface="Wingdings" panose="05000000000000000000" pitchFamily="2" charset="2"/>
              <a:buChar char="v"/>
            </a:pPr>
            <a:r>
              <a:rPr lang="sv-SE" sz="1600" spc="-20" dirty="0">
                <a:solidFill>
                  <a:schemeClr val="tx2"/>
                </a:solidFill>
                <a:latin typeface="+mj-lt"/>
              </a:rPr>
              <a:t>Study-centric data: 3  (+ 0) reviews</a:t>
            </a:r>
          </a:p>
          <a:p>
            <a:pPr marL="285750" indent="-285750">
              <a:spcBef>
                <a:spcPts val="1134"/>
              </a:spcBef>
              <a:buClr>
                <a:schemeClr val="bg2"/>
              </a:buClr>
              <a:buFont typeface="Wingdings" panose="05000000000000000000" pitchFamily="2" charset="2"/>
              <a:buChar char="v"/>
            </a:pPr>
            <a:endParaRPr lang="sv-SE" sz="1600" spc="-20" dirty="0">
              <a:solidFill>
                <a:schemeClr val="tx2"/>
              </a:solidFill>
              <a:latin typeface="+mj-lt"/>
            </a:endParaRPr>
          </a:p>
          <a:p>
            <a:pPr>
              <a:spcBef>
                <a:spcPts val="1134"/>
              </a:spcBef>
              <a:buClr>
                <a:schemeClr val="bg2"/>
              </a:buClr>
            </a:pPr>
            <a:r>
              <a:rPr lang="sv-SE" sz="1600" spc="-20" dirty="0">
                <a:solidFill>
                  <a:schemeClr val="tx2"/>
                </a:solidFill>
                <a:latin typeface="+mj-lt"/>
              </a:rPr>
              <a:t>These features break RevMan 5 compatibility (you cannot check out)</a:t>
            </a:r>
            <a:endParaRPr lang="sv-SE" sz="1600" dirty="0"/>
          </a:p>
          <a:p>
            <a:endParaRPr lang="sv-SE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0741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029D7B7-922B-4B68-AA0C-5F2B95F80084}"/>
              </a:ext>
            </a:extLst>
          </p:cNvPr>
          <p:cNvSpPr txBox="1"/>
          <p:nvPr/>
        </p:nvSpPr>
        <p:spPr>
          <a:xfrm>
            <a:off x="6781438" y="3890562"/>
            <a:ext cx="1875453" cy="110799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Data for Q1</a:t>
            </a:r>
            <a:br>
              <a:rPr lang="en-GB" dirty="0"/>
            </a:br>
            <a:r>
              <a:rPr lang="en-GB" sz="1600" dirty="0"/>
              <a:t>RMW 469 tickets</a:t>
            </a:r>
            <a:br>
              <a:rPr lang="en-GB" sz="1600" dirty="0"/>
            </a:br>
            <a:r>
              <a:rPr lang="en-GB" sz="1600" dirty="0"/>
              <a:t>RM5 201 tickets</a:t>
            </a:r>
            <a:br>
              <a:rPr lang="en-GB" sz="1600" dirty="0"/>
            </a:br>
            <a:r>
              <a:rPr lang="en-GB" sz="1600" dirty="0"/>
              <a:t>Out of 2208 tickets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FF4BAA-A59C-4A2C-8261-267F952AA887}"/>
              </a:ext>
            </a:extLst>
          </p:cNvPr>
          <p:cNvSpPr txBox="1"/>
          <p:nvPr/>
        </p:nvSpPr>
        <p:spPr>
          <a:xfrm>
            <a:off x="6750142" y="2658010"/>
            <a:ext cx="1875453" cy="110799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Data for Q2</a:t>
            </a:r>
            <a:br>
              <a:rPr lang="en-GB" dirty="0"/>
            </a:br>
            <a:r>
              <a:rPr lang="en-GB" sz="1600" dirty="0"/>
              <a:t>RMW 782 tickets</a:t>
            </a:r>
            <a:br>
              <a:rPr lang="en-GB" sz="1600" dirty="0"/>
            </a:br>
            <a:r>
              <a:rPr lang="en-GB" sz="1600" dirty="0"/>
              <a:t>RM5 ? tickets</a:t>
            </a:r>
            <a:br>
              <a:rPr lang="en-GB" sz="1600" dirty="0"/>
            </a:br>
            <a:r>
              <a:rPr lang="en-GB" sz="1600" dirty="0"/>
              <a:t>Out of 3152 tickets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ED653E-BD86-4779-B270-8334C0CE7FEF}"/>
              </a:ext>
            </a:extLst>
          </p:cNvPr>
          <p:cNvSpPr txBox="1"/>
          <p:nvPr/>
        </p:nvSpPr>
        <p:spPr>
          <a:xfrm>
            <a:off x="6750141" y="1389594"/>
            <a:ext cx="1875453" cy="113877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Data for Q3</a:t>
            </a:r>
            <a:br>
              <a:rPr lang="en-GB" dirty="0"/>
            </a:br>
            <a:r>
              <a:rPr lang="en-GB" sz="1600" dirty="0"/>
              <a:t>RMW 435 tickets</a:t>
            </a:r>
            <a:br>
              <a:rPr lang="en-GB" sz="1600" dirty="0"/>
            </a:br>
            <a:r>
              <a:rPr lang="en-GB" sz="1600" dirty="0"/>
              <a:t>RM5 114 tickets</a:t>
            </a:r>
            <a:br>
              <a:rPr lang="en-GB" sz="1600" dirty="0"/>
            </a:br>
            <a:r>
              <a:rPr lang="en-GB" sz="1600" dirty="0"/>
              <a:t>Out of </a:t>
            </a:r>
            <a:r>
              <a:rPr lang="en-GB" dirty="0"/>
              <a:t>2842</a:t>
            </a:r>
            <a:r>
              <a:rPr lang="en-GB" sz="1600" dirty="0"/>
              <a:t> tickets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C460169-3514-416F-8D94-F94C9BA3B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098" y="287947"/>
            <a:ext cx="5060210" cy="474629"/>
          </a:xfrm>
          <a:solidFill>
            <a:schemeClr val="bg1"/>
          </a:solidFill>
        </p:spPr>
        <p:txBody>
          <a:bodyPr/>
          <a:lstStyle/>
          <a:p>
            <a:r>
              <a:rPr lang="da-DK" sz="3200" dirty="0"/>
              <a:t>Support</a:t>
            </a:r>
            <a:endParaRPr lang="en-US" sz="3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E3EA51-FD76-4995-B1F1-39201718F108}"/>
              </a:ext>
            </a:extLst>
          </p:cNvPr>
          <p:cNvSpPr txBox="1"/>
          <p:nvPr/>
        </p:nvSpPr>
        <p:spPr>
          <a:xfrm>
            <a:off x="6750140" y="144942"/>
            <a:ext cx="1875453" cy="116955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Data for Q4</a:t>
            </a:r>
            <a:br>
              <a:rPr lang="en-GB" dirty="0"/>
            </a:br>
            <a:r>
              <a:rPr lang="en-GB" sz="1600" dirty="0"/>
              <a:t>RMW </a:t>
            </a:r>
            <a:r>
              <a:rPr lang="en-GB" dirty="0"/>
              <a:t>459 </a:t>
            </a:r>
            <a:r>
              <a:rPr lang="en-GB" sz="1600" dirty="0"/>
              <a:t>tickets</a:t>
            </a:r>
            <a:br>
              <a:rPr lang="en-GB" sz="1600" dirty="0"/>
            </a:br>
            <a:r>
              <a:rPr lang="en-GB" sz="1600" dirty="0"/>
              <a:t>RM5 </a:t>
            </a:r>
            <a:r>
              <a:rPr lang="en-GB" dirty="0"/>
              <a:t>233</a:t>
            </a:r>
            <a:r>
              <a:rPr lang="en-GB" sz="1600" dirty="0"/>
              <a:t> tickets</a:t>
            </a:r>
            <a:br>
              <a:rPr lang="en-GB" sz="1600" dirty="0"/>
            </a:br>
            <a:r>
              <a:rPr lang="en-GB" sz="1600" dirty="0"/>
              <a:t>Out of  tickets</a:t>
            </a:r>
            <a:endParaRPr lang="en-GB" dirty="0"/>
          </a:p>
        </p:txBody>
      </p:sp>
      <p:pic>
        <p:nvPicPr>
          <p:cNvPr id="3" name="Picture 2" descr="Chart, bar chart, histogram&#10;&#10;Description automatically generated">
            <a:extLst>
              <a:ext uri="{FF2B5EF4-FFF2-40B4-BE49-F238E27FC236}">
                <a16:creationId xmlns:a16="http://schemas.microsoft.com/office/drawing/2014/main" id="{DE9D8B9C-C96E-4238-8F1A-EB155C5464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98" y="919522"/>
            <a:ext cx="5897133" cy="360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267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6ECA1-3616-4393-9D60-9A2B10DF4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61" y="806973"/>
            <a:ext cx="8203678" cy="345600"/>
          </a:xfrm>
        </p:spPr>
        <p:txBody>
          <a:bodyPr/>
          <a:lstStyle/>
          <a:p>
            <a:r>
              <a:rPr lang="sv-SE" sz="2800" dirty="0"/>
              <a:t>Support tickets broken down</a:t>
            </a:r>
            <a:endParaRPr lang="en-GB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5B77A4-AC5C-42A4-AA15-D42B73740ED3}"/>
              </a:ext>
            </a:extLst>
          </p:cNvPr>
          <p:cNvSpPr txBox="1"/>
          <p:nvPr/>
        </p:nvSpPr>
        <p:spPr>
          <a:xfrm>
            <a:off x="348915" y="1395663"/>
            <a:ext cx="7158790" cy="2274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134"/>
              </a:spcBef>
              <a:buClr>
                <a:schemeClr val="bg2"/>
              </a:buClr>
              <a:buFont typeface="Wingdings" panose="05000000000000000000" pitchFamily="2" charset="2"/>
              <a:buChar char="v"/>
            </a:pPr>
            <a:r>
              <a:rPr lang="en-GB" sz="1600" spc="-20" dirty="0">
                <a:solidFill>
                  <a:schemeClr val="tx2"/>
                </a:solidFill>
                <a:latin typeface="+mj-lt"/>
              </a:rPr>
              <a:t>81 (-44) synced reviews (all synched on Dec 9th)</a:t>
            </a:r>
          </a:p>
          <a:p>
            <a:pPr marL="285750" indent="-285750">
              <a:spcBef>
                <a:spcPts val="1134"/>
              </a:spcBef>
              <a:buClr>
                <a:schemeClr val="bg2"/>
              </a:buClr>
              <a:buFont typeface="Wingdings" panose="05000000000000000000" pitchFamily="2" charset="2"/>
              <a:buChar char="v"/>
            </a:pPr>
            <a:r>
              <a:rPr lang="en-GB" sz="1600" spc="-20" dirty="0">
                <a:solidFill>
                  <a:schemeClr val="tx2"/>
                </a:solidFill>
                <a:latin typeface="+mj-lt"/>
              </a:rPr>
              <a:t>29 (-23) requests where review was already synced</a:t>
            </a:r>
          </a:p>
          <a:p>
            <a:pPr marL="285750" indent="-285750">
              <a:spcBef>
                <a:spcPts val="1134"/>
              </a:spcBef>
              <a:buClr>
                <a:schemeClr val="bg2"/>
              </a:buClr>
              <a:buFont typeface="Wingdings" panose="05000000000000000000" pitchFamily="2" charset="2"/>
              <a:buChar char="v"/>
            </a:pPr>
            <a:r>
              <a:rPr lang="en-GB" sz="1600" spc="-20" dirty="0">
                <a:solidFill>
                  <a:schemeClr val="tx2"/>
                </a:solidFill>
                <a:latin typeface="+mj-lt"/>
              </a:rPr>
              <a:t>71 (-36) requests by non-</a:t>
            </a:r>
            <a:r>
              <a:rPr lang="en-GB" sz="1600" spc="-20" dirty="0" err="1">
                <a:solidFill>
                  <a:schemeClr val="tx2"/>
                </a:solidFill>
                <a:latin typeface="+mj-lt"/>
              </a:rPr>
              <a:t>cochrane</a:t>
            </a:r>
            <a:r>
              <a:rPr lang="en-GB" sz="1600" spc="-20" dirty="0">
                <a:solidFill>
                  <a:schemeClr val="tx2"/>
                </a:solidFill>
                <a:latin typeface="+mj-lt"/>
              </a:rPr>
              <a:t> authors</a:t>
            </a:r>
          </a:p>
          <a:p>
            <a:pPr marL="285750" indent="-285750">
              <a:spcBef>
                <a:spcPts val="1134"/>
              </a:spcBef>
              <a:buClr>
                <a:schemeClr val="bg2"/>
              </a:buClr>
              <a:buFont typeface="Wingdings" panose="05000000000000000000" pitchFamily="2" charset="2"/>
              <a:buChar char="v"/>
            </a:pPr>
            <a:r>
              <a:rPr lang="en-GB" sz="1600" spc="-20" dirty="0">
                <a:solidFill>
                  <a:schemeClr val="tx2"/>
                </a:solidFill>
                <a:latin typeface="+mj-lt"/>
              </a:rPr>
              <a:t>7 (-5) request from authors of other non-supported review formats</a:t>
            </a:r>
          </a:p>
          <a:p>
            <a:pPr marL="285750" indent="-285750">
              <a:spcBef>
                <a:spcPts val="1134"/>
              </a:spcBef>
              <a:buClr>
                <a:schemeClr val="bg2"/>
              </a:buClr>
              <a:buFont typeface="Wingdings" panose="05000000000000000000" pitchFamily="2" charset="2"/>
              <a:buChar char="v"/>
            </a:pPr>
            <a:r>
              <a:rPr lang="en-GB" sz="1600" spc="-20" dirty="0">
                <a:solidFill>
                  <a:schemeClr val="tx2"/>
                </a:solidFill>
                <a:latin typeface="+mj-lt"/>
              </a:rPr>
              <a:t>90 (+41) problem reporting forms</a:t>
            </a:r>
          </a:p>
          <a:p>
            <a:pPr marL="285750" indent="-285750">
              <a:spcBef>
                <a:spcPts val="1134"/>
              </a:spcBef>
              <a:buClr>
                <a:schemeClr val="bg2"/>
              </a:buClr>
              <a:buFont typeface="Wingdings" panose="05000000000000000000" pitchFamily="2" charset="2"/>
              <a:buChar char="v"/>
            </a:pPr>
            <a:r>
              <a:rPr lang="en-GB" sz="1600" spc="-20" dirty="0">
                <a:solidFill>
                  <a:schemeClr val="tx2"/>
                </a:solidFill>
                <a:latin typeface="+mj-lt"/>
              </a:rPr>
              <a:t>54 (+14)  suggestions</a:t>
            </a:r>
          </a:p>
        </p:txBody>
      </p:sp>
    </p:spTree>
    <p:extLst>
      <p:ext uri="{BB962C8B-B14F-4D97-AF65-F5344CB8AC3E}">
        <p14:creationId xmlns:p14="http://schemas.microsoft.com/office/powerpoint/2010/main" val="2520273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579BB-D789-4787-A09E-F4965B1B3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Process changes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4F7E093B-B54D-419C-9BA9-2A77B33D19D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39737" y="1641409"/>
            <a:ext cx="6576883" cy="2652713"/>
          </a:xfrm>
        </p:spPr>
        <p:txBody>
          <a:bodyPr/>
          <a:lstStyle/>
          <a:p>
            <a:pPr marL="522288" lvl="1" indent="-342900"/>
            <a:r>
              <a:rPr lang="sv-SE" dirty="0"/>
              <a:t>Decision on priorities moved from quarterly roadmap session to PO</a:t>
            </a:r>
          </a:p>
          <a:p>
            <a:pPr marL="522288" lvl="1" indent="-342900"/>
            <a:r>
              <a:rPr lang="sv-SE" dirty="0"/>
              <a:t>Quarterly roadmap updates and voting sessions replaced by recurring catch-ups with all stakeholders (sharing priorities between stakeholders is still important)</a:t>
            </a:r>
          </a:p>
          <a:p>
            <a:pPr marL="522288" lvl="1" indent="-342900"/>
            <a:r>
              <a:rPr lang="sv-SE" dirty="0"/>
              <a:t>Time horizon for roadmap changed: Now= this quarter, Next= next quarter, Future = after next quarter</a:t>
            </a:r>
          </a:p>
          <a:p>
            <a:pPr marL="522288" lvl="1" indent="-34290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94210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01E75405-41CB-4EDD-AEC8-0698DFC2D61C}"/>
              </a:ext>
            </a:extLst>
          </p:cNvPr>
          <p:cNvSpPr txBox="1"/>
          <p:nvPr/>
        </p:nvSpPr>
        <p:spPr>
          <a:xfrm>
            <a:off x="299806" y="1411710"/>
            <a:ext cx="4583767" cy="57964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lnSpc>
                <a:spcPts val="1900"/>
              </a:lnSpc>
              <a:spcBef>
                <a:spcPts val="1134"/>
              </a:spcBef>
              <a:buClr>
                <a:schemeClr val="bg2"/>
              </a:buClr>
            </a:pPr>
            <a:endParaRPr lang="sv-SE" sz="1400" spc="-20" dirty="0">
              <a:solidFill>
                <a:schemeClr val="tx2"/>
              </a:solidFill>
              <a:latin typeface="+mj-lt"/>
            </a:endParaRPr>
          </a:p>
          <a:p>
            <a:pPr>
              <a:lnSpc>
                <a:spcPts val="1900"/>
              </a:lnSpc>
              <a:buClr>
                <a:schemeClr val="bg2"/>
              </a:buClr>
            </a:pPr>
            <a:endParaRPr lang="sv-SE" sz="1600" spc="-20" dirty="0">
              <a:solidFill>
                <a:srgbClr val="FFC000"/>
              </a:solidFill>
              <a:cs typeface="Calibri" panose="020F0502020204030204" pitchFamily="34" charset="0"/>
            </a:endParaRPr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C7CBBBD3-6B14-490E-96C1-AE3F683FA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15" y="739240"/>
            <a:ext cx="8203678" cy="345600"/>
          </a:xfrm>
        </p:spPr>
        <p:txBody>
          <a:bodyPr/>
          <a:lstStyle/>
          <a:p>
            <a:r>
              <a:rPr lang="da-DK" sz="3600" dirty="0"/>
              <a:t>Development</a:t>
            </a:r>
            <a:endParaRPr lang="en-GB" sz="36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6B6DE4C-DF46-429D-BE52-2B6BAFD02DF4}"/>
              </a:ext>
            </a:extLst>
          </p:cNvPr>
          <p:cNvSpPr txBox="1"/>
          <p:nvPr/>
        </p:nvSpPr>
        <p:spPr>
          <a:xfrm>
            <a:off x="299806" y="1411710"/>
            <a:ext cx="4822612" cy="2528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  <a:buClr>
                <a:schemeClr val="bg2"/>
              </a:buClr>
            </a:pPr>
            <a:r>
              <a:rPr lang="sv-SE" b="1" spc="-20" dirty="0">
                <a:solidFill>
                  <a:schemeClr val="accent2"/>
                </a:solidFill>
              </a:rPr>
              <a:t>Remove synchronization process &amp; versioning related features released - </a:t>
            </a:r>
            <a:r>
              <a:rPr lang="sv-SE" b="1" spc="-20" dirty="0">
                <a:solidFill>
                  <a:srgbClr val="00B050"/>
                </a:solidFill>
              </a:rPr>
              <a:t>Done</a:t>
            </a:r>
          </a:p>
          <a:p>
            <a:pPr>
              <a:lnSpc>
                <a:spcPts val="1900"/>
              </a:lnSpc>
              <a:buClr>
                <a:schemeClr val="bg2"/>
              </a:buClr>
            </a:pPr>
            <a:endParaRPr lang="sv-SE" b="1" spc="-20" dirty="0">
              <a:solidFill>
                <a:schemeClr val="accent2"/>
              </a:solidFill>
            </a:endParaRPr>
          </a:p>
          <a:p>
            <a:pPr>
              <a:lnSpc>
                <a:spcPts val="1900"/>
              </a:lnSpc>
              <a:buClr>
                <a:schemeClr val="bg2"/>
              </a:buClr>
            </a:pPr>
            <a:r>
              <a:rPr lang="sv-SE" b="1" spc="-20" dirty="0">
                <a:solidFill>
                  <a:schemeClr val="accent2"/>
                </a:solidFill>
              </a:rPr>
              <a:t>Increase reliability - </a:t>
            </a:r>
            <a:r>
              <a:rPr lang="sv-SE" b="1" spc="-20" dirty="0">
                <a:solidFill>
                  <a:srgbClr val="00B050"/>
                </a:solidFill>
              </a:rPr>
              <a:t>Done</a:t>
            </a:r>
          </a:p>
          <a:p>
            <a:pPr>
              <a:lnSpc>
                <a:spcPts val="1900"/>
              </a:lnSpc>
              <a:buClr>
                <a:schemeClr val="bg2"/>
              </a:buClr>
            </a:pPr>
            <a:endParaRPr lang="sv-SE" b="1" spc="-20" dirty="0">
              <a:solidFill>
                <a:schemeClr val="accent2"/>
              </a:solidFill>
            </a:endParaRPr>
          </a:p>
          <a:p>
            <a:pPr>
              <a:lnSpc>
                <a:spcPts val="1900"/>
              </a:lnSpc>
              <a:buClr>
                <a:schemeClr val="bg2"/>
              </a:buClr>
            </a:pPr>
            <a:r>
              <a:rPr lang="sv-SE" b="1" spc="-20" dirty="0">
                <a:solidFill>
                  <a:schemeClr val="accent2"/>
                </a:solidFill>
              </a:rPr>
              <a:t>Global edits - </a:t>
            </a:r>
            <a:r>
              <a:rPr lang="sv-SE" b="1" spc="-20" dirty="0">
                <a:solidFill>
                  <a:srgbClr val="00B050"/>
                </a:solidFill>
              </a:rPr>
              <a:t>Done</a:t>
            </a:r>
          </a:p>
          <a:p>
            <a:pPr>
              <a:lnSpc>
                <a:spcPts val="1900"/>
              </a:lnSpc>
              <a:buClr>
                <a:schemeClr val="bg2"/>
              </a:buClr>
            </a:pPr>
            <a:endParaRPr lang="sv-SE" b="1" spc="-20" dirty="0">
              <a:solidFill>
                <a:schemeClr val="accent2"/>
              </a:solidFill>
            </a:endParaRPr>
          </a:p>
          <a:p>
            <a:pPr>
              <a:lnSpc>
                <a:spcPts val="1900"/>
              </a:lnSpc>
              <a:buClr>
                <a:schemeClr val="bg2"/>
              </a:buClr>
            </a:pPr>
            <a:r>
              <a:rPr lang="sv-SE" b="1" spc="-20" dirty="0">
                <a:solidFill>
                  <a:schemeClr val="accent2"/>
                </a:solidFill>
              </a:rPr>
              <a:t>Full-text view – </a:t>
            </a:r>
            <a:r>
              <a:rPr lang="sv-SE" b="1" spc="-20" dirty="0">
                <a:solidFill>
                  <a:srgbClr val="00B050"/>
                </a:solidFill>
              </a:rPr>
              <a:t>Done</a:t>
            </a:r>
          </a:p>
          <a:p>
            <a:pPr>
              <a:lnSpc>
                <a:spcPts val="1900"/>
              </a:lnSpc>
              <a:buClr>
                <a:schemeClr val="bg2"/>
              </a:buClr>
            </a:pPr>
            <a:endParaRPr lang="sv-SE" b="1" spc="-20" dirty="0">
              <a:solidFill>
                <a:schemeClr val="accent2"/>
              </a:solidFill>
            </a:endParaRPr>
          </a:p>
          <a:p>
            <a:pPr>
              <a:lnSpc>
                <a:spcPts val="1900"/>
              </a:lnSpc>
              <a:buClr>
                <a:schemeClr val="bg2"/>
              </a:buClr>
            </a:pPr>
            <a:r>
              <a:rPr lang="sv-SE" b="1" spc="-20" dirty="0">
                <a:solidFill>
                  <a:schemeClr val="accent2"/>
                </a:solidFill>
              </a:rPr>
              <a:t>Submit to new EMS – </a:t>
            </a:r>
            <a:r>
              <a:rPr lang="sv-SE" b="1" spc="-20" dirty="0">
                <a:solidFill>
                  <a:srgbClr val="FFC000"/>
                </a:solidFill>
              </a:rPr>
              <a:t>In progress</a:t>
            </a:r>
          </a:p>
        </p:txBody>
      </p:sp>
    </p:spTree>
    <p:extLst>
      <p:ext uri="{BB962C8B-B14F-4D97-AF65-F5344CB8AC3E}">
        <p14:creationId xmlns:p14="http://schemas.microsoft.com/office/powerpoint/2010/main" val="3227881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6D673-D2FA-41EC-AE73-60809885F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FC6E3A-B25B-41BD-9949-5D3944F28F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12" y="519112"/>
            <a:ext cx="8105775" cy="4105275"/>
          </a:xfrm>
          <a:prstGeom prst="rect">
            <a:avLst/>
          </a:prstGeom>
        </p:spPr>
      </p:pic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0AFBA1C-F984-49EF-A89F-D9B7A659D3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7" t="10093" r="4640" b="7846"/>
          <a:stretch/>
        </p:blipFill>
        <p:spPr>
          <a:xfrm>
            <a:off x="0" y="0"/>
            <a:ext cx="9000129" cy="45160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B72819-C425-46A9-8160-CF83E5F4C5E6}"/>
              </a:ext>
            </a:extLst>
          </p:cNvPr>
          <p:cNvSpPr txBox="1"/>
          <p:nvPr/>
        </p:nvSpPr>
        <p:spPr>
          <a:xfrm>
            <a:off x="3750768" y="4588723"/>
            <a:ext cx="20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Q3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7338662"/>
      </p:ext>
    </p:extLst>
  </p:cSld>
  <p:clrMapOvr>
    <a:masterClrMapping/>
  </p:clrMapOvr>
</p:sld>
</file>

<file path=ppt/theme/theme1.xml><?xml version="1.0" encoding="utf-8"?>
<a:theme xmlns:a="http://schemas.openxmlformats.org/drawingml/2006/main" name="Cochrane">
  <a:themeElements>
    <a:clrScheme name="Cochrane">
      <a:dk1>
        <a:srgbClr val="000000"/>
      </a:dk1>
      <a:lt1>
        <a:srgbClr val="FFFFFF"/>
      </a:lt1>
      <a:dk2>
        <a:srgbClr val="002D64"/>
      </a:dk2>
      <a:lt2>
        <a:srgbClr val="962D91"/>
      </a:lt2>
      <a:accent1>
        <a:srgbClr val="002D64"/>
      </a:accent1>
      <a:accent2>
        <a:srgbClr val="962D91"/>
      </a:accent2>
      <a:accent3>
        <a:srgbClr val="696969"/>
      </a:accent3>
      <a:accent4>
        <a:srgbClr val="999999"/>
      </a:accent4>
      <a:accent5>
        <a:srgbClr val="CCCCCC"/>
      </a:accent5>
      <a:accent6>
        <a:srgbClr val="E6E6E6"/>
      </a:accent6>
      <a:hlink>
        <a:srgbClr val="002D64"/>
      </a:hlink>
      <a:folHlink>
        <a:srgbClr val="002D64"/>
      </a:folHlink>
    </a:clrScheme>
    <a:fontScheme name="Cochrane">
      <a:majorFont>
        <a:latin typeface="Source Sans Pro"/>
        <a:ea typeface=""/>
        <a:cs typeface=""/>
      </a:majorFont>
      <a:minorFont>
        <a:latin typeface="Source Sans Pro Semi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17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Introduction RevMan Web workshop Chile" id="{52DC579E-30F2-4C27-8A92-32CFE80AC5ED}" vid="{CD661306-3CB2-4463-960C-3BBB3B28168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339</Words>
  <Application>Microsoft Office PowerPoint</Application>
  <PresentationFormat>On-screen Show (16:9)</PresentationFormat>
  <Paragraphs>53</Paragraphs>
  <Slides>11</Slides>
  <Notes>2</Notes>
  <HiddenSlides>4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Source Sans Pro</vt:lpstr>
      <vt:lpstr>Source Sans Pro Semibold</vt:lpstr>
      <vt:lpstr>Wingdings</vt:lpstr>
      <vt:lpstr>Cochrane</vt:lpstr>
      <vt:lpstr>Report Q4 2020</vt:lpstr>
      <vt:lpstr>Adoption</vt:lpstr>
      <vt:lpstr>Editorial teams now active in RevMan Web</vt:lpstr>
      <vt:lpstr>Use of new features in RMW</vt:lpstr>
      <vt:lpstr>Support</vt:lpstr>
      <vt:lpstr>Support tickets broken down</vt:lpstr>
      <vt:lpstr>Process changes</vt:lpstr>
      <vt:lpstr>Development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on two lines maximum</dc:title>
  <dc:subject/>
  <dc:creator>Holly Millward</dc:creator>
  <cp:keywords/>
  <dc:description/>
  <cp:lastModifiedBy>Rebecka Hall</cp:lastModifiedBy>
  <cp:revision>210</cp:revision>
  <dcterms:created xsi:type="dcterms:W3CDTF">2018-08-23T12:44:08Z</dcterms:created>
  <dcterms:modified xsi:type="dcterms:W3CDTF">2021-01-29T10:59:27Z</dcterms:modified>
  <cp:category/>
</cp:coreProperties>
</file>